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3" r:id="rId8"/>
    <p:sldId id="261" r:id="rId9"/>
    <p:sldId id="262" r:id="rId10"/>
    <p:sldId id="264" r:id="rId11"/>
    <p:sldId id="265" r:id="rId12"/>
    <p:sldId id="267"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87375"/>
            <a:ext cx="7772400" cy="1470025"/>
          </a:xfrm>
        </p:spPr>
        <p:txBody>
          <a:bodyPr>
            <a:normAutofit fontScale="90000"/>
          </a:bodyPr>
          <a:lstStyle/>
          <a:p>
            <a:r>
              <a:rPr lang="en-US" b="1" dirty="0" smtClean="0"/>
              <a:t>Before you flush it or put it down the drain . . . </a:t>
            </a:r>
            <a:r>
              <a:rPr lang="en-US" dirty="0" smtClean="0"/>
              <a:t/>
            </a:r>
            <a:br>
              <a:rPr lang="en-US" dirty="0" smtClean="0"/>
            </a:b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0" y="4899025"/>
            <a:ext cx="2690812" cy="1501775"/>
          </a:xfrm>
          <a:prstGeom prst="rect">
            <a:avLst/>
          </a:prstGeom>
          <a:noFill/>
          <a:ln w="9525" algn="in">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762000" y="1981200"/>
            <a:ext cx="4681647"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fontScale="25000" lnSpcReduction="20000"/>
          </a:bodyPr>
          <a:lstStyle/>
          <a:p>
            <a:pPr>
              <a:buNone/>
            </a:pPr>
            <a:r>
              <a:rPr lang="en-US" b="1" dirty="0" smtClean="0"/>
              <a:t> </a:t>
            </a:r>
            <a:endParaRPr lang="en-US" dirty="0" smtClean="0"/>
          </a:p>
          <a:p>
            <a:pPr>
              <a:buNone/>
            </a:pPr>
            <a:r>
              <a:rPr lang="en-US" sz="8800" b="1" dirty="0" smtClean="0"/>
              <a:t>Cooking Fat:</a:t>
            </a:r>
            <a:endParaRPr lang="en-US" sz="8800" dirty="0" smtClean="0"/>
          </a:p>
          <a:p>
            <a:pPr>
              <a:buNone/>
            </a:pPr>
            <a:r>
              <a:rPr lang="en-US" sz="8800" dirty="0" smtClean="0"/>
              <a:t>	Allow the fat to cool and solidify, then scrape it out, wrap it in newspaper or tin foil and dispose of it in your trash bin. Alternatively, pour it into a plastic container and when it has cooled dispose of it in your trash bin.</a:t>
            </a:r>
          </a:p>
          <a:p>
            <a:pPr>
              <a:buNone/>
            </a:pPr>
            <a:r>
              <a:rPr lang="en-US" sz="8800" dirty="0" smtClean="0"/>
              <a:t> </a:t>
            </a:r>
          </a:p>
          <a:p>
            <a:pPr>
              <a:buNone/>
            </a:pPr>
            <a:r>
              <a:rPr lang="en-US" sz="8800" b="1" dirty="0" smtClean="0"/>
              <a:t>Sanitary napkins, tampons and panty liners:</a:t>
            </a:r>
            <a:endParaRPr lang="en-US" sz="8800" dirty="0" smtClean="0"/>
          </a:p>
          <a:p>
            <a:pPr>
              <a:buNone/>
            </a:pPr>
            <a:r>
              <a:rPr lang="en-US" sz="8800" dirty="0" smtClean="0"/>
              <a:t>	Wrap item well and dispose of them in your trash bin. Special disposal bags are available at some pharmacies and supermarkets. In public restrooms, please place items in the sanitary bins provided.</a:t>
            </a:r>
          </a:p>
          <a:p>
            <a:pPr>
              <a:buNone/>
            </a:pPr>
            <a:r>
              <a:rPr lang="en-US" sz="8800" dirty="0" smtClean="0"/>
              <a:t> </a:t>
            </a:r>
          </a:p>
          <a:p>
            <a:pPr>
              <a:buNone/>
            </a:pPr>
            <a:r>
              <a:rPr lang="en-US" sz="8800" b="1" dirty="0" smtClean="0"/>
              <a:t>Condoms and used bandages:</a:t>
            </a:r>
            <a:endParaRPr lang="en-US" sz="8800" dirty="0" smtClean="0"/>
          </a:p>
          <a:p>
            <a:pPr>
              <a:buNone/>
            </a:pPr>
            <a:r>
              <a:rPr lang="en-US" sz="8800" dirty="0" smtClean="0"/>
              <a:t>	Wrap items well and dispose of them in your trash bin.</a:t>
            </a:r>
          </a:p>
          <a:p>
            <a:pPr>
              <a:buNone/>
            </a:pPr>
            <a:r>
              <a:rPr lang="en-US" sz="8800" dirty="0" smtClean="0"/>
              <a:t> </a:t>
            </a:r>
          </a:p>
          <a:p>
            <a:pPr>
              <a:buNone/>
            </a:pPr>
            <a:r>
              <a:rPr lang="en-US" sz="8800" b="1" dirty="0" smtClean="0"/>
              <a:t>Diapers, liners and wipes:</a:t>
            </a:r>
            <a:endParaRPr lang="en-US" sz="8800" dirty="0" smtClean="0"/>
          </a:p>
          <a:p>
            <a:pPr>
              <a:buNone/>
            </a:pPr>
            <a:r>
              <a:rPr lang="en-US" sz="8800" dirty="0" smtClean="0"/>
              <a:t>	Dispose of in your trash bin. Wrap diapers and liners. </a:t>
            </a:r>
          </a:p>
          <a:p>
            <a:pPr>
              <a:buNone/>
            </a:pPr>
            <a:r>
              <a:rPr lang="en-US" sz="8800" dirty="0" smtClean="0"/>
              <a:t>	Diaper disposal bags are available at supermarkets and pharmacies. </a:t>
            </a:r>
          </a:p>
        </p:txBody>
      </p:sp>
      <p:sp>
        <p:nvSpPr>
          <p:cNvPr id="4" name="TextBox 3"/>
          <p:cNvSpPr txBox="1"/>
          <p:nvPr/>
        </p:nvSpPr>
        <p:spPr>
          <a:xfrm>
            <a:off x="838200" y="228600"/>
            <a:ext cx="7315200" cy="523220"/>
          </a:xfrm>
          <a:prstGeom prst="rect">
            <a:avLst/>
          </a:prstGeom>
          <a:noFill/>
        </p:spPr>
        <p:txBody>
          <a:bodyPr wrap="square" rtlCol="0">
            <a:spAutoFit/>
          </a:bodyPr>
          <a:lstStyle/>
          <a:p>
            <a:pPr algn="ctr"/>
            <a:r>
              <a:rPr lang="en-US" sz="2800" b="1" dirty="0" smtClean="0"/>
              <a:t>Proper Disposal</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fontScale="70000" lnSpcReduction="20000"/>
          </a:bodyPr>
          <a:lstStyle/>
          <a:p>
            <a:pPr>
              <a:buNone/>
            </a:pPr>
            <a:r>
              <a:rPr lang="en-US" b="1" dirty="0" smtClean="0"/>
              <a:t>Razor blades:</a:t>
            </a:r>
            <a:endParaRPr lang="en-US" dirty="0" smtClean="0"/>
          </a:p>
          <a:p>
            <a:pPr>
              <a:buNone/>
            </a:pPr>
            <a:r>
              <a:rPr lang="en-US" dirty="0" smtClean="0"/>
              <a:t>	To avoid injury, place used blades in a solid container </a:t>
            </a:r>
            <a:r>
              <a:rPr lang="en-US" i="1" dirty="0" smtClean="0"/>
              <a:t>before </a:t>
            </a:r>
            <a:r>
              <a:rPr lang="en-US" dirty="0" smtClean="0"/>
              <a:t>putting them in the trash bin.</a:t>
            </a:r>
          </a:p>
          <a:p>
            <a:pPr>
              <a:buNone/>
            </a:pPr>
            <a:r>
              <a:rPr lang="en-US" b="1" dirty="0" smtClean="0"/>
              <a:t> </a:t>
            </a:r>
            <a:endParaRPr lang="en-US" dirty="0" smtClean="0"/>
          </a:p>
          <a:p>
            <a:pPr>
              <a:buNone/>
            </a:pPr>
            <a:r>
              <a:rPr lang="en-US" b="1" dirty="0" smtClean="0"/>
              <a:t>Medicines:</a:t>
            </a:r>
            <a:endParaRPr lang="en-US" dirty="0" smtClean="0"/>
          </a:p>
          <a:p>
            <a:pPr>
              <a:buNone/>
            </a:pPr>
            <a:r>
              <a:rPr lang="en-US" dirty="0" smtClean="0"/>
              <a:t>	Check with your local pharmacy to see if they take back unused medicines or contact your local law enforcement center or hospital to find out when the next drug take back day is scheduled.</a:t>
            </a:r>
          </a:p>
          <a:p>
            <a:pPr>
              <a:buNone/>
            </a:pPr>
            <a:r>
              <a:rPr lang="en-US" b="1" dirty="0" smtClean="0"/>
              <a:t> </a:t>
            </a:r>
            <a:endParaRPr lang="en-US" dirty="0" smtClean="0"/>
          </a:p>
          <a:p>
            <a:pPr>
              <a:buNone/>
            </a:pPr>
            <a:r>
              <a:rPr lang="en-US" b="1" dirty="0" smtClean="0"/>
              <a:t>Used syringes and needles:</a:t>
            </a:r>
            <a:endParaRPr lang="en-US" dirty="0" smtClean="0"/>
          </a:p>
          <a:p>
            <a:pPr>
              <a:buNone/>
            </a:pPr>
            <a:r>
              <a:rPr lang="en-US" dirty="0" smtClean="0"/>
              <a:t>	Needles and syringes must be packaged in a container that is rigid, leak-proof when in an upright position and puncture resistant. The package then may be disposed of with general solid waste.</a:t>
            </a:r>
          </a:p>
          <a:p>
            <a:pPr>
              <a:buNone/>
            </a:pPr>
            <a:r>
              <a:rPr lang="en-US" b="1" dirty="0" smtClean="0"/>
              <a:t> </a:t>
            </a:r>
            <a:endParaRPr lang="en-US" dirty="0" smtClean="0"/>
          </a:p>
          <a:p>
            <a:pPr>
              <a:buNone/>
            </a:pPr>
            <a:r>
              <a:rPr lang="en-US" b="1" dirty="0" smtClean="0"/>
              <a:t>Other liquids </a:t>
            </a:r>
            <a:r>
              <a:rPr lang="en-US" dirty="0" smtClean="0"/>
              <a:t>like gasoline, antifreeze, solvents, etc.</a:t>
            </a:r>
          </a:p>
          <a:p>
            <a:pPr>
              <a:buNone/>
            </a:pPr>
            <a:r>
              <a:rPr lang="en-US" dirty="0" smtClean="0"/>
              <a:t>	Contact WASTEC at (910) 798-4400 to find out when the next household hazardous waste collection day will be held.</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Do not flush:</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762000" y="1524001"/>
            <a:ext cx="8229600" cy="5029199"/>
          </a:xfrm>
        </p:spPr>
        <p:txBody>
          <a:bodyPr numCol="2">
            <a:noAutofit/>
          </a:bodyPr>
          <a:lstStyle/>
          <a:p>
            <a:r>
              <a:rPr lang="en-US" sz="2400" dirty="0" smtClean="0"/>
              <a:t>Sanitary napkins</a:t>
            </a:r>
          </a:p>
          <a:p>
            <a:r>
              <a:rPr lang="en-US" sz="2400" dirty="0" smtClean="0"/>
              <a:t>Disposable diapers</a:t>
            </a:r>
          </a:p>
          <a:p>
            <a:r>
              <a:rPr lang="en-US" sz="2400" dirty="0" smtClean="0"/>
              <a:t>Liners</a:t>
            </a:r>
          </a:p>
          <a:p>
            <a:r>
              <a:rPr lang="en-US" sz="2400" dirty="0" smtClean="0"/>
              <a:t>Baby / Cleaning wipes</a:t>
            </a:r>
          </a:p>
          <a:p>
            <a:r>
              <a:rPr lang="en-US" sz="2400" dirty="0" smtClean="0"/>
              <a:t>Cleaning products</a:t>
            </a:r>
          </a:p>
          <a:p>
            <a:r>
              <a:rPr lang="en-US" sz="2400" dirty="0" smtClean="0"/>
              <a:t>Razors</a:t>
            </a:r>
          </a:p>
          <a:p>
            <a:r>
              <a:rPr lang="en-US" sz="2400" dirty="0" smtClean="0"/>
              <a:t>Contraception</a:t>
            </a:r>
          </a:p>
          <a:p>
            <a:r>
              <a:rPr lang="en-US" sz="2400" dirty="0" smtClean="0"/>
              <a:t>Cotton balls, Q-tips</a:t>
            </a:r>
          </a:p>
          <a:p>
            <a:r>
              <a:rPr lang="en-US" sz="2400" dirty="0" smtClean="0"/>
              <a:t>Toothbrushes</a:t>
            </a:r>
          </a:p>
          <a:p>
            <a:r>
              <a:rPr lang="en-US" sz="2400" dirty="0" smtClean="0"/>
              <a:t>Contact lenses</a:t>
            </a:r>
          </a:p>
          <a:p>
            <a:r>
              <a:rPr lang="en-US" sz="2400" dirty="0" smtClean="0"/>
              <a:t>Paper towels</a:t>
            </a:r>
          </a:p>
          <a:p>
            <a:endParaRPr lang="en-US" sz="2400" dirty="0" smtClean="0"/>
          </a:p>
          <a:p>
            <a:endParaRPr lang="en-US" sz="2400" dirty="0" smtClean="0"/>
          </a:p>
          <a:p>
            <a:r>
              <a:rPr lang="en-US" sz="2400" dirty="0" smtClean="0"/>
              <a:t>Grease, kitchen fat</a:t>
            </a:r>
          </a:p>
          <a:p>
            <a:r>
              <a:rPr lang="en-US" sz="2400" dirty="0" smtClean="0"/>
              <a:t>Colostomy bags</a:t>
            </a:r>
          </a:p>
          <a:p>
            <a:r>
              <a:rPr lang="en-US" sz="2400" dirty="0" smtClean="0"/>
              <a:t>Bandages</a:t>
            </a:r>
          </a:p>
          <a:p>
            <a:r>
              <a:rPr lang="en-US" sz="2400" dirty="0" smtClean="0"/>
              <a:t>Syringes, needles</a:t>
            </a:r>
          </a:p>
          <a:p>
            <a:r>
              <a:rPr lang="en-US" sz="2400" dirty="0" smtClean="0"/>
              <a:t>Medicines</a:t>
            </a:r>
          </a:p>
          <a:p>
            <a:r>
              <a:rPr lang="en-US" sz="2400" dirty="0" smtClean="0"/>
              <a:t>Toys</a:t>
            </a:r>
          </a:p>
          <a:p>
            <a:r>
              <a:rPr lang="en-US" sz="2400" dirty="0" smtClean="0"/>
              <a:t>Clothing</a:t>
            </a:r>
          </a:p>
          <a:p>
            <a:r>
              <a:rPr lang="en-US" sz="2400" dirty="0" smtClean="0"/>
              <a:t>Dental floss</a:t>
            </a:r>
          </a:p>
          <a:p>
            <a:r>
              <a:rPr lang="en-US" sz="2400" dirty="0" smtClean="0"/>
              <a:t>Cigarette butts</a:t>
            </a:r>
          </a:p>
          <a:p>
            <a:r>
              <a:rPr lang="en-US" sz="2400" dirty="0" smtClean="0"/>
              <a:t>Shop towels</a:t>
            </a:r>
          </a:p>
          <a:p>
            <a:r>
              <a:rPr lang="en-US" sz="2400" dirty="0" smtClean="0"/>
              <a:t>Paint</a:t>
            </a:r>
          </a:p>
          <a:p>
            <a:pPr>
              <a:buNone/>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6600"/>
            <a:ext cx="4038600" cy="3154362"/>
          </a:xfrm>
        </p:spPr>
        <p:txBody>
          <a:bodyPr>
            <a:normAutofit/>
          </a:bodyPr>
          <a:lstStyle/>
          <a:p>
            <a:r>
              <a:rPr lang="en-US" sz="2400" b="1" dirty="0" smtClean="0"/>
              <a:t>For more information, contact</a:t>
            </a:r>
            <a:br>
              <a:rPr lang="en-US" sz="2400" b="1" dirty="0" smtClean="0"/>
            </a:br>
            <a:r>
              <a:rPr lang="en-US" sz="2400" b="1" dirty="0" smtClean="0"/>
              <a:t>Community Compliance at 332-6558</a:t>
            </a:r>
            <a:br>
              <a:rPr lang="en-US" sz="2400" b="1" dirty="0" smtClean="0"/>
            </a:br>
            <a:r>
              <a:rPr lang="en-US" sz="2400" b="1" dirty="0" smtClean="0"/>
              <a:t>or visit our web </a:t>
            </a:r>
            <a:br>
              <a:rPr lang="en-US" sz="2400" b="1" dirty="0" smtClean="0"/>
            </a:br>
            <a:r>
              <a:rPr lang="en-US" sz="2400" b="1" dirty="0" smtClean="0"/>
              <a:t>at www.cfpua.org</a:t>
            </a:r>
            <a:br>
              <a:rPr lang="en-US" sz="2400" b="1" dirty="0" smtClean="0"/>
            </a:br>
            <a:r>
              <a:rPr lang="en-US" sz="2400" b="1" dirty="0" smtClean="0"/>
              <a:t> </a:t>
            </a:r>
            <a:br>
              <a:rPr lang="en-US" sz="2400" b="1" dirty="0" smtClean="0"/>
            </a:br>
            <a:r>
              <a:rPr lang="en-US" sz="2400" b="1" dirty="0" smtClean="0"/>
              <a:t> </a:t>
            </a:r>
            <a:br>
              <a:rPr lang="en-US" sz="2400" b="1" dirty="0" smtClean="0"/>
            </a:br>
            <a:endParaRPr lang="en-US" sz="2400" b="1" dirty="0"/>
          </a:p>
        </p:txBody>
      </p:sp>
      <p:sp>
        <p:nvSpPr>
          <p:cNvPr id="3" name="Content Placeholder 2"/>
          <p:cNvSpPr>
            <a:spLocks noGrp="1"/>
          </p:cNvSpPr>
          <p:nvPr>
            <p:ph idx="1"/>
          </p:nvPr>
        </p:nvSpPr>
        <p:spPr>
          <a:xfrm>
            <a:off x="685800" y="685800"/>
            <a:ext cx="7543800" cy="1905000"/>
          </a:xfrm>
        </p:spPr>
        <p:txBody>
          <a:bodyPr>
            <a:normAutofit lnSpcReduction="10000"/>
          </a:bodyPr>
          <a:lstStyle/>
          <a:p>
            <a:pPr algn="ctr">
              <a:buNone/>
            </a:pPr>
            <a:r>
              <a:rPr lang="en-US" sz="2600" i="1" dirty="0" smtClean="0"/>
              <a:t>It is CFPUA’s mission to provide high-quality water </a:t>
            </a:r>
          </a:p>
          <a:p>
            <a:pPr algn="ctr">
              <a:buNone/>
            </a:pPr>
            <a:r>
              <a:rPr lang="en-US" sz="2600" i="1" dirty="0" smtClean="0"/>
              <a:t>and sewer service </a:t>
            </a:r>
          </a:p>
          <a:p>
            <a:pPr algn="ctr">
              <a:buNone/>
            </a:pPr>
            <a:r>
              <a:rPr lang="en-US" sz="2600" i="1" dirty="0" smtClean="0"/>
              <a:t>in an environmentally responsible manner, </a:t>
            </a:r>
          </a:p>
          <a:p>
            <a:pPr algn="ctr">
              <a:buNone/>
            </a:pPr>
            <a:r>
              <a:rPr lang="en-US" sz="2600" i="1" dirty="0" smtClean="0"/>
              <a:t>while maintaining the lowest practicable cost. </a:t>
            </a:r>
            <a:endParaRPr lang="en-US" sz="2600" dirty="0" smtClean="0"/>
          </a:p>
          <a:p>
            <a:pPr algn="ctr">
              <a:buNone/>
            </a:pPr>
            <a:endParaRPr lang="en-US" dirty="0"/>
          </a:p>
        </p:txBody>
      </p:sp>
      <p:pic>
        <p:nvPicPr>
          <p:cNvPr id="9218" name="Picture 2"/>
          <p:cNvPicPr>
            <a:picLocks noChangeAspect="1" noChangeArrowheads="1"/>
          </p:cNvPicPr>
          <p:nvPr/>
        </p:nvPicPr>
        <p:blipFill>
          <a:blip r:embed="rId2" cstate="print">
            <a:lum bright="70000" contrast="-70000"/>
          </a:blip>
          <a:srcRect/>
          <a:stretch>
            <a:fillRect/>
          </a:stretch>
        </p:blipFill>
        <p:spPr bwMode="auto">
          <a:xfrm>
            <a:off x="5029200" y="3095625"/>
            <a:ext cx="2851150" cy="3076575"/>
          </a:xfrm>
          <a:prstGeom prst="rect">
            <a:avLst/>
          </a:prstGeom>
          <a:noFill/>
          <a:ln w="9525" algn="in">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5715000" y="5477435"/>
            <a:ext cx="1524000" cy="1075765"/>
          </a:xfrm>
          <a:prstGeom prst="rect">
            <a:avLst/>
          </a:prstGeom>
          <a:noFill/>
          <a:ln w="9525" algn="ctr">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562"/>
            <a:ext cx="4267200" cy="1570038"/>
          </a:xfrm>
        </p:spPr>
        <p:txBody>
          <a:bodyPr>
            <a:normAutofit fontScale="90000"/>
          </a:bodyPr>
          <a:lstStyle/>
          <a:p>
            <a:r>
              <a:rPr lang="en-US" b="1" dirty="0" smtClean="0"/>
              <a:t>think about how it could end up </a:t>
            </a:r>
            <a:br>
              <a:rPr lang="en-US" b="1" dirty="0" smtClean="0"/>
            </a:br>
            <a:r>
              <a:rPr lang="en-US" b="1" dirty="0" smtClean="0"/>
              <a:t>in our environment. </a:t>
            </a:r>
            <a:r>
              <a:rPr lang="en-US" dirty="0" smtClean="0"/>
              <a:t/>
            </a:r>
            <a:br>
              <a:rPr lang="en-US" dirty="0" smtClean="0"/>
            </a:br>
            <a:endParaRPr lang="en-US" dirty="0"/>
          </a:p>
        </p:txBody>
      </p:sp>
      <p:sp>
        <p:nvSpPr>
          <p:cNvPr id="3" name="Content Placeholder 2"/>
          <p:cNvSpPr>
            <a:spLocks noGrp="1"/>
          </p:cNvSpPr>
          <p:nvPr>
            <p:ph idx="1"/>
          </p:nvPr>
        </p:nvSpPr>
        <p:spPr>
          <a:xfrm>
            <a:off x="4800600" y="381000"/>
            <a:ext cx="4038600" cy="6477000"/>
          </a:xfrm>
        </p:spPr>
        <p:txBody>
          <a:bodyPr>
            <a:normAutofit fontScale="70000" lnSpcReduction="20000"/>
          </a:bodyPr>
          <a:lstStyle/>
          <a:p>
            <a:pPr>
              <a:buNone/>
            </a:pPr>
            <a:r>
              <a:rPr lang="en-US" dirty="0" smtClean="0"/>
              <a:t>	</a:t>
            </a:r>
            <a:r>
              <a:rPr lang="en-US" sz="3400" dirty="0" smtClean="0"/>
              <a:t>Our sewage collection system, made up of pump stations, lines and treatment facilities, was designed to treat and process human waste, gray water (from showers and other washing) and  toilet tissue.  </a:t>
            </a:r>
          </a:p>
          <a:p>
            <a:pPr>
              <a:buNone/>
            </a:pPr>
            <a:endParaRPr lang="en-US" sz="3400" dirty="0" smtClean="0"/>
          </a:p>
          <a:p>
            <a:pPr>
              <a:buNone/>
            </a:pPr>
            <a:r>
              <a:rPr lang="en-US" sz="3400" dirty="0" smtClean="0"/>
              <a:t>	Other materials , like fat / oil / grease, sanitary items, and non-biodegradable ’flushable’ items can lead to big problems including sewer backups in your home or sewer system overflows that end up in our storm drains and water bodies.  </a:t>
            </a:r>
          </a:p>
          <a:p>
            <a:pPr>
              <a:buNone/>
            </a:pPr>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432565" y="2819400"/>
            <a:ext cx="4368035"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77962"/>
            <a:ext cx="3581400" cy="884238"/>
          </a:xfrm>
        </p:spPr>
        <p:txBody>
          <a:bodyPr>
            <a:noAutofit/>
          </a:bodyPr>
          <a:lstStyle/>
          <a:p>
            <a:pPr algn="l"/>
            <a:r>
              <a:rPr lang="en-US" sz="3200" b="1" dirty="0" smtClean="0"/>
              <a:t>What are the risks?</a:t>
            </a:r>
            <a:r>
              <a:rPr lang="en-US" sz="3200" dirty="0" smtClean="0"/>
              <a:t/>
            </a:r>
            <a:br>
              <a:rPr lang="en-US" sz="3200" dirty="0" smtClean="0"/>
            </a:br>
            <a:r>
              <a:rPr lang="en-US" sz="3200" dirty="0" smtClean="0"/>
              <a:t> </a:t>
            </a:r>
            <a:br>
              <a:rPr lang="en-US" sz="3200" dirty="0" smtClean="0"/>
            </a:br>
            <a:endParaRPr lang="en-US" sz="3200" dirty="0"/>
          </a:p>
        </p:txBody>
      </p:sp>
      <p:sp>
        <p:nvSpPr>
          <p:cNvPr id="3" name="Content Placeholder 2"/>
          <p:cNvSpPr>
            <a:spLocks noGrp="1"/>
          </p:cNvSpPr>
          <p:nvPr>
            <p:ph idx="1"/>
          </p:nvPr>
        </p:nvSpPr>
        <p:spPr>
          <a:xfrm>
            <a:off x="4191000" y="533400"/>
            <a:ext cx="4648200" cy="5943600"/>
          </a:xfrm>
        </p:spPr>
        <p:txBody>
          <a:bodyPr>
            <a:normAutofit fontScale="85000" lnSpcReduction="10000"/>
          </a:bodyPr>
          <a:lstStyle/>
          <a:p>
            <a:pPr>
              <a:buNone/>
            </a:pPr>
            <a:r>
              <a:rPr lang="en-US" dirty="0" smtClean="0"/>
              <a:t>	Domestic sewage pipes are typically only 4 inches in diameter, and when these pipes are misused, the result can be sewer blockages that reduce the efficiency of the system and add to the problem of sewage outflow from the system.</a:t>
            </a:r>
          </a:p>
          <a:p>
            <a:pPr>
              <a:buNone/>
            </a:pPr>
            <a:endParaRPr lang="en-US" dirty="0" smtClean="0"/>
          </a:p>
          <a:p>
            <a:pPr>
              <a:buNone/>
            </a:pPr>
            <a:r>
              <a:rPr lang="en-US" dirty="0" smtClean="0"/>
              <a:t> 	This type of situation can put many homes at risk for sewage flooding, and at risk for polluting our local waters. </a:t>
            </a:r>
          </a:p>
          <a:p>
            <a:pPr>
              <a:buNone/>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818755" y="2133600"/>
            <a:ext cx="3219845"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4114800" y="1271587"/>
            <a:ext cx="4608861" cy="406241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57200" y="533400"/>
            <a:ext cx="3581400" cy="6340197"/>
          </a:xfrm>
          <a:prstGeom prst="rect">
            <a:avLst/>
          </a:prstGeom>
          <a:noFill/>
        </p:spPr>
        <p:txBody>
          <a:bodyPr wrap="square" rtlCol="0">
            <a:spAutoFit/>
          </a:bodyPr>
          <a:lstStyle/>
          <a:p>
            <a:pPr>
              <a:buNone/>
            </a:pPr>
            <a:r>
              <a:rPr lang="en-US" sz="2600" dirty="0" smtClean="0"/>
              <a:t>Sewage flooding presents a health risk to humans and wildlife, as well as looking unsightly.</a:t>
            </a:r>
          </a:p>
          <a:p>
            <a:pPr>
              <a:buNone/>
            </a:pPr>
            <a:r>
              <a:rPr lang="en-US" sz="2600" dirty="0" smtClean="0"/>
              <a:t> </a:t>
            </a:r>
          </a:p>
          <a:p>
            <a:pPr>
              <a:buNone/>
            </a:pPr>
            <a:r>
              <a:rPr lang="en-US" sz="2600" dirty="0" smtClean="0"/>
              <a:t>When drains and sewers are misused this way, we all pay the price for cleaning the sewers, removal of blockages and cleaning up the rivers, homes and land affected by sewer flooding.</a:t>
            </a:r>
          </a:p>
          <a:p>
            <a:pPr>
              <a:buNone/>
            </a:pPr>
            <a:r>
              <a:rPr lang="en-US" sz="2400" dirty="0" smtClean="0"/>
              <a:t> </a:t>
            </a:r>
          </a:p>
          <a:p>
            <a:endParaRPr lang="en-US" dirty="0"/>
          </a:p>
        </p:txBody>
      </p:sp>
      <p:sp>
        <p:nvSpPr>
          <p:cNvPr id="4" name="TextBox 3"/>
          <p:cNvSpPr txBox="1"/>
          <p:nvPr/>
        </p:nvSpPr>
        <p:spPr>
          <a:xfrm>
            <a:off x="4343400" y="5638800"/>
            <a:ext cx="3886200" cy="646331"/>
          </a:xfrm>
          <a:prstGeom prst="rect">
            <a:avLst/>
          </a:prstGeom>
          <a:noFill/>
        </p:spPr>
        <p:txBody>
          <a:bodyPr wrap="square" rtlCol="0">
            <a:spAutoFit/>
          </a:bodyPr>
          <a:lstStyle/>
          <a:p>
            <a:pPr algn="ctr"/>
            <a:r>
              <a:rPr lang="en-US" dirty="0" smtClean="0"/>
              <a:t>Paper products and wipes filtered out of a wastewater pump station.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4191000" cy="1249362"/>
          </a:xfrm>
        </p:spPr>
        <p:txBody>
          <a:bodyPr>
            <a:normAutofit/>
          </a:bodyPr>
          <a:lstStyle/>
          <a:p>
            <a:r>
              <a:rPr lang="en-US" sz="3600" b="1" dirty="0" smtClean="0"/>
              <a:t>To flush or </a:t>
            </a:r>
            <a:br>
              <a:rPr lang="en-US" sz="3600" b="1" dirty="0" smtClean="0"/>
            </a:br>
            <a:r>
              <a:rPr lang="en-US" sz="3600" b="1" dirty="0" smtClean="0"/>
              <a:t>not to flush?</a:t>
            </a:r>
            <a:endParaRPr lang="en-US" sz="3600" b="1" dirty="0"/>
          </a:p>
        </p:txBody>
      </p:sp>
      <p:sp>
        <p:nvSpPr>
          <p:cNvPr id="3" name="Content Placeholder 2"/>
          <p:cNvSpPr>
            <a:spLocks noGrp="1"/>
          </p:cNvSpPr>
          <p:nvPr>
            <p:ph idx="1"/>
          </p:nvPr>
        </p:nvSpPr>
        <p:spPr>
          <a:xfrm>
            <a:off x="228600" y="1600200"/>
            <a:ext cx="4953000" cy="5029200"/>
          </a:xfrm>
        </p:spPr>
        <p:txBody>
          <a:bodyPr>
            <a:normAutofit fontScale="85000" lnSpcReduction="10000"/>
          </a:bodyPr>
          <a:lstStyle/>
          <a:p>
            <a:pPr>
              <a:buNone/>
            </a:pPr>
            <a:r>
              <a:rPr lang="en-US" sz="2600" dirty="0" smtClean="0"/>
              <a:t>	It says flushable on the box, so why shouldn’t you put it in the toilet?</a:t>
            </a:r>
          </a:p>
          <a:p>
            <a:pPr>
              <a:buNone/>
            </a:pPr>
            <a:endParaRPr lang="en-US" sz="2600" dirty="0" smtClean="0"/>
          </a:p>
          <a:p>
            <a:pPr>
              <a:buNone/>
            </a:pPr>
            <a:r>
              <a:rPr lang="en-US" sz="2600" dirty="0" smtClean="0"/>
              <a:t>	“Flushable” means just that, it can go down the toilet. But once it’s out of sight, that’s when the trouble begins. </a:t>
            </a:r>
          </a:p>
          <a:p>
            <a:pPr>
              <a:buNone/>
            </a:pPr>
            <a:endParaRPr lang="en-US" sz="2600" dirty="0" smtClean="0"/>
          </a:p>
          <a:p>
            <a:pPr>
              <a:buNone/>
            </a:pPr>
            <a:r>
              <a:rPr lang="en-US" sz="2600" dirty="0" smtClean="0"/>
              <a:t>	The only things appropriate to put in the toilet are toilet paper and human waste. Other things just don’t break down as they should. This first picture shows toilet paper that immediately dissolves. The wipes in the bottom picture still hadn’t even begun to break down after </a:t>
            </a:r>
            <a:r>
              <a:rPr lang="en-US" sz="2600" smtClean="0"/>
              <a:t>four days. </a:t>
            </a:r>
            <a:endParaRPr lang="en-US" sz="2600" dirty="0" smtClean="0"/>
          </a:p>
          <a:p>
            <a:pPr>
              <a:buNone/>
            </a:pPr>
            <a:endParaRPr lang="en-US" dirty="0" smtClean="0"/>
          </a:p>
          <a:p>
            <a:pPr>
              <a:buNone/>
            </a:pP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5638800" y="279913"/>
            <a:ext cx="3048000" cy="2996687"/>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3" cstate="print"/>
          <a:srcRect/>
          <a:stretch>
            <a:fillRect/>
          </a:stretch>
        </p:blipFill>
        <p:spPr bwMode="auto">
          <a:xfrm>
            <a:off x="5606914" y="3429000"/>
            <a:ext cx="3079886"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Food for thought . . . </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0" y="1524000"/>
            <a:ext cx="5029200" cy="5029200"/>
          </a:xfrm>
        </p:spPr>
        <p:txBody>
          <a:bodyPr>
            <a:noAutofit/>
          </a:bodyPr>
          <a:lstStyle/>
          <a:p>
            <a:pPr>
              <a:buNone/>
            </a:pPr>
            <a:r>
              <a:rPr lang="en-US" sz="2400" dirty="0" smtClean="0"/>
              <a:t>	And food byproducts. Did you know that most fat that is poured down the drain is in liquid form, but when it hits the cold pipes underground, it tends to harden on the walls of the pipes as it moves through.</a:t>
            </a:r>
          </a:p>
          <a:p>
            <a:pPr>
              <a:buNone/>
            </a:pPr>
            <a:endParaRPr lang="en-US" sz="1000" dirty="0" smtClean="0"/>
          </a:p>
          <a:p>
            <a:pPr>
              <a:buNone/>
            </a:pPr>
            <a:r>
              <a:rPr lang="en-US" sz="2400" dirty="0" smtClean="0"/>
              <a:t>	A popular myth is that running hot water down the drain will prevent this from occurring, but the ground surrounding the pipe keeps it cool, allowing the fat to cling to the walls of the pipe.</a:t>
            </a:r>
          </a:p>
        </p:txBody>
      </p:sp>
      <p:pic>
        <p:nvPicPr>
          <p:cNvPr id="5122" name="Picture 2"/>
          <p:cNvPicPr>
            <a:picLocks noChangeAspect="1" noChangeArrowheads="1"/>
          </p:cNvPicPr>
          <p:nvPr/>
        </p:nvPicPr>
        <p:blipFill>
          <a:blip r:embed="rId2" cstate="print"/>
          <a:srcRect/>
          <a:stretch>
            <a:fillRect/>
          </a:stretch>
        </p:blipFill>
        <p:spPr bwMode="auto">
          <a:xfrm>
            <a:off x="5181600" y="1676400"/>
            <a:ext cx="3385229"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5493" y="609600"/>
            <a:ext cx="8876107" cy="5796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579437"/>
            <a:ext cx="4648200" cy="5592763"/>
          </a:xfrm>
        </p:spPr>
        <p:txBody>
          <a:bodyPr>
            <a:noAutofit/>
          </a:bodyPr>
          <a:lstStyle/>
          <a:p>
            <a:pPr>
              <a:buNone/>
            </a:pPr>
            <a:r>
              <a:rPr lang="en-US" sz="2400" dirty="0" smtClean="0"/>
              <a:t>Over a period of weeks or months, the fat hardens within the pipes, eventually causing the pipe to become completely blocked. Sometimes, these blockages can cause sewage to discharge into a river or stream, which is a threat to our environment.</a:t>
            </a:r>
          </a:p>
          <a:p>
            <a:pPr>
              <a:buNone/>
            </a:pPr>
            <a:endParaRPr lang="en-US" sz="1000" dirty="0" smtClean="0"/>
          </a:p>
          <a:p>
            <a:pPr>
              <a:buNone/>
            </a:pPr>
            <a:r>
              <a:rPr lang="en-US" sz="2400" dirty="0" smtClean="0"/>
              <a:t>	You can help prevent these sewage floods by disposing of sanitary napkins, diapers, grease and fat with your local waste collection facility and not into drains or flushed down commodes.</a:t>
            </a:r>
          </a:p>
        </p:txBody>
      </p:sp>
      <p:pic>
        <p:nvPicPr>
          <p:cNvPr id="8194" name="Picture 2" descr="greasy disgusting pipe"/>
          <p:cNvPicPr>
            <a:picLocks noChangeAspect="1" noChangeArrowheads="1"/>
          </p:cNvPicPr>
          <p:nvPr/>
        </p:nvPicPr>
        <p:blipFill>
          <a:blip r:embed="rId2" cstate="print"/>
          <a:srcRect/>
          <a:stretch>
            <a:fillRect/>
          </a:stretch>
        </p:blipFill>
        <p:spPr bwMode="auto">
          <a:xfrm>
            <a:off x="457199" y="1600200"/>
            <a:ext cx="3726361" cy="3581400"/>
          </a:xfrm>
          <a:prstGeom prst="rect">
            <a:avLst/>
          </a:prstGeom>
          <a:noFill/>
          <a:ln w="9525" algn="in">
            <a:solidFill>
              <a:srgbClr val="000000"/>
            </a:solidFill>
            <a:miter lim="800000"/>
            <a:headEnd/>
            <a:tailEnd/>
          </a:ln>
          <a:effectLst>
            <a:outerShdw dist="107763" dir="2700000" algn="ctr" rotWithShape="0">
              <a:srgbClr val="999B9A">
                <a:alpha val="5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2800" dirty="0" smtClean="0"/>
              <a:t>Aggressive outreach, cleaning and maintenance is required to try to avoid costly sewer system overflows caused by backups caused by grease and other materials introduced into the sewer collection system. </a:t>
            </a:r>
            <a:endParaRPr lang="en-US" sz="28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905000" y="2209800"/>
            <a:ext cx="5455708" cy="409178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212</Words>
  <Application>Microsoft Office PowerPoint</Application>
  <PresentationFormat>On-screen Show (4:3)</PresentationFormat>
  <Paragraphs>83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Before you flush it or put it down the drain . . .  </vt:lpstr>
      <vt:lpstr>think about how it could end up  in our environment.  </vt:lpstr>
      <vt:lpstr>What are the risks?   </vt:lpstr>
      <vt:lpstr>Slide 4</vt:lpstr>
      <vt:lpstr>To flush or  not to flush?</vt:lpstr>
      <vt:lpstr>  Food for thought . . .    </vt:lpstr>
      <vt:lpstr>Slide 7</vt:lpstr>
      <vt:lpstr>Slide 8</vt:lpstr>
      <vt:lpstr>Aggressive outreach, cleaning and maintenance is required to try to avoid costly sewer system overflows caused by backups caused by grease and other materials introduced into the sewer collection system. </vt:lpstr>
      <vt:lpstr>Slide 10</vt:lpstr>
      <vt:lpstr>Slide 11</vt:lpstr>
      <vt:lpstr>  Do not flush:   </vt:lpstr>
      <vt:lpstr>For more information, contact Community Compliance at 332-6558 or visit our web  at www.cfpua.org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flush it or put it down the drain . . .  </dc:title>
  <dc:creator/>
  <cp:lastModifiedBy> </cp:lastModifiedBy>
  <cp:revision>24</cp:revision>
  <dcterms:created xsi:type="dcterms:W3CDTF">2006-08-16T00:00:00Z</dcterms:created>
  <dcterms:modified xsi:type="dcterms:W3CDTF">2009-11-16T15:02:42Z</dcterms:modified>
</cp:coreProperties>
</file>